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90" r:id="rId3"/>
    <p:sldMasterId id="2147483709" r:id="rId4"/>
    <p:sldMasterId id="2147483728" r:id="rId5"/>
  </p:sldMasterIdLst>
  <p:notesMasterIdLst>
    <p:notesMasterId r:id="rId31"/>
  </p:notesMasterIdLst>
  <p:handoutMasterIdLst>
    <p:handoutMasterId r:id="rId32"/>
  </p:handoutMasterIdLst>
  <p:sldIdLst>
    <p:sldId id="362" r:id="rId6"/>
    <p:sldId id="441" r:id="rId7"/>
    <p:sldId id="409" r:id="rId8"/>
    <p:sldId id="418" r:id="rId9"/>
    <p:sldId id="415" r:id="rId10"/>
    <p:sldId id="432" r:id="rId11"/>
    <p:sldId id="419" r:id="rId12"/>
    <p:sldId id="422" r:id="rId13"/>
    <p:sldId id="431" r:id="rId14"/>
    <p:sldId id="429" r:id="rId15"/>
    <p:sldId id="446" r:id="rId16"/>
    <p:sldId id="447" r:id="rId17"/>
    <p:sldId id="430" r:id="rId18"/>
    <p:sldId id="426" r:id="rId19"/>
    <p:sldId id="450" r:id="rId20"/>
    <p:sldId id="449" r:id="rId21"/>
    <p:sldId id="439" r:id="rId22"/>
    <p:sldId id="433" r:id="rId23"/>
    <p:sldId id="440" r:id="rId24"/>
    <p:sldId id="451" r:id="rId25"/>
    <p:sldId id="452" r:id="rId26"/>
    <p:sldId id="444" r:id="rId27"/>
    <p:sldId id="445" r:id="rId28"/>
    <p:sldId id="443" r:id="rId29"/>
    <p:sldId id="442" r:id="rId3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1344" userDrawn="1">
          <p15:clr>
            <a:srgbClr val="A4A3A4"/>
          </p15:clr>
        </p15:guide>
        <p15:guide id="3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 autoAdjust="0"/>
    <p:restoredTop sz="94660" autoAdjust="0"/>
  </p:normalViewPr>
  <p:slideViewPr>
    <p:cSldViewPr>
      <p:cViewPr varScale="1">
        <p:scale>
          <a:sx n="98" d="100"/>
          <a:sy n="98" d="100"/>
        </p:scale>
        <p:origin x="576" y="84"/>
      </p:cViewPr>
      <p:guideLst>
        <p:guide orient="horz" pos="2868"/>
        <p:guide pos="1344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0ED38-FA9B-E140-A9AB-AFA71EACC01A}" type="datetimeFigureOut">
              <a:rPr lang="en-US" smtClean="0"/>
              <a:pPr/>
              <a:t>6/4/2015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64AF7-75AE-0648-9D1F-B720D00F4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64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F0EF8-69E7-4999-A3C9-33F144A756F2}" type="datetimeFigureOut">
              <a:rPr lang="en-IN" smtClean="0"/>
              <a:pPr/>
              <a:t>04-06-2015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7601B-1D14-4C79-B4FD-029F2FB7C1D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8249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8.jpeg"/><Relationship Id="rId10" Type="http://schemas.openxmlformats.org/officeDocument/2006/relationships/image" Target="../media/image23.jpeg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jpe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5.png"/><Relationship Id="rId5" Type="http://schemas.openxmlformats.org/officeDocument/2006/relationships/image" Target="../media/image8.jpeg"/><Relationship Id="rId10" Type="http://schemas.openxmlformats.org/officeDocument/2006/relationships/image" Target="../media/image23.jpeg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6.png"/><Relationship Id="rId5" Type="http://schemas.openxmlformats.org/officeDocument/2006/relationships/image" Target="../media/image8.jpeg"/><Relationship Id="rId10" Type="http://schemas.openxmlformats.org/officeDocument/2006/relationships/image" Target="../media/image23.jpeg"/><Relationship Id="rId4" Type="http://schemas.openxmlformats.org/officeDocument/2006/relationships/image" Target="../media/image45.png"/><Relationship Id="rId9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1749" y="4895105"/>
            <a:ext cx="2109851" cy="184666"/>
          </a:xfrm>
        </p:spPr>
        <p:txBody>
          <a:bodyPr lIns="0" tIns="0" rIns="0" bIns="0"/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in/python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 descr="edureka logol.jpg"/>
          <p:cNvPicPr>
            <a:picLocks noChangeAspect="1"/>
          </p:cNvPicPr>
          <p:nvPr userDrawn="1"/>
        </p:nvPicPr>
        <p:blipFill rotWithShape="1">
          <a:blip r:embed="rId2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0" y="4810125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43769" y="4795082"/>
            <a:ext cx="18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www.edureka.in/hadoop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IN" sz="3200" b="1" dirty="0" smtClean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607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4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54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7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598551"/>
            <a:ext cx="466725" cy="82550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pic>
        <p:nvPicPr>
          <p:cNvPr id="10" name="Picture 9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4810125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00900" y="101586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edureka 2014. Any reproduction without expressed written</a:t>
            </a:r>
          </a:p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edureka is strictly forbidden. PMI members, credential holders, and REP’s</a:t>
            </a:r>
          </a:p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 defTabSz="685800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5181600" y="4767264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www.edureka.co/pentaho-business-intelligence-training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On-line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21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223506" y="4840833"/>
            <a:ext cx="1668145" cy="184666"/>
          </a:xfrm>
        </p:spPr>
        <p:txBody>
          <a:bodyPr lIns="0" tIns="0" rIns="0" bIns="0"/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</a:t>
            </a:r>
            <a:r>
              <a:rPr lang="en-IN" spc="-5" dirty="0" smtClean="0"/>
              <a:t>on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2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51" y="15412"/>
            <a:ext cx="3498527" cy="2119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15411"/>
            <a:ext cx="5624418" cy="211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113876"/>
            <a:ext cx="7668994" cy="172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22" y="2114550"/>
            <a:ext cx="1461333" cy="1720388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3817364"/>
            <a:ext cx="9098280" cy="13030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1852332"/>
            <a:ext cx="304800" cy="1143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971550"/>
            <a:ext cx="5105400" cy="1062202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3086100"/>
            <a:ext cx="7315200" cy="6858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477000" y="1123949"/>
            <a:ext cx="2209798" cy="826533"/>
            <a:chOff x="7075714" y="107621"/>
            <a:chExt cx="1763486" cy="547461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7075714" y="410452"/>
              <a:ext cx="1763486" cy="24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62626"/>
                  </a:solidFill>
                </a:rPr>
                <a:t>   www.edureka.in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2" descr="C:\Users\Edurekauser5\Desktop\losgo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75714" y="107621"/>
              <a:ext cx="1567543" cy="3582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849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494266"/>
            <a:ext cx="5867400" cy="1477535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3" y="3829051"/>
            <a:ext cx="8229601" cy="28184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2000" y="1459657"/>
            <a:ext cx="2057400" cy="154305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3949032"/>
            <a:ext cx="457200" cy="725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494266"/>
            <a:ext cx="1583472" cy="97155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2" descr="C:\Users\Edurekauser5\Desktop\los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33350"/>
            <a:ext cx="2000248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8206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187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8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"/>
            <a:ext cx="7068015" cy="62865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7303"/>
            <a:ext cx="4038600" cy="297859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7301"/>
            <a:ext cx="4038600" cy="297859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48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-1905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057400" y="971550"/>
            <a:ext cx="7010400" cy="3124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57200" y="1428750"/>
            <a:ext cx="914400" cy="914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2310750"/>
            <a:ext cx="8686800" cy="8217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1818565"/>
            <a:ext cx="8694000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171700"/>
            <a:ext cx="7543800" cy="16002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2400300"/>
            <a:ext cx="7010400" cy="12573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498585"/>
            <a:ext cx="4191000" cy="28575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1"/>
            <a:ext cx="3008313" cy="619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457200"/>
            <a:ext cx="5111750" cy="40005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76326"/>
            <a:ext cx="3008313" cy="286702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28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95263" y="3600450"/>
            <a:ext cx="4873752" cy="51435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3600451"/>
            <a:ext cx="4809244" cy="425054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628651"/>
            <a:ext cx="4873752" cy="285961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628652"/>
            <a:ext cx="2819400" cy="347768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598551"/>
            <a:ext cx="466725" cy="82550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223506" y="4840833"/>
            <a:ext cx="1668145" cy="184666"/>
          </a:xfrm>
        </p:spPr>
        <p:txBody>
          <a:bodyPr lIns="0" tIns="0" rIns="0" bIns="0"/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</a:t>
            </a:r>
            <a:r>
              <a:rPr lang="en-IN" spc="-5" dirty="0" smtClean="0"/>
              <a:t>on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3600450"/>
            <a:ext cx="5500800" cy="51435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71950"/>
            <a:ext cx="5486400" cy="4572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18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311150"/>
            <a:ext cx="5029200" cy="3429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6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8100" y="438150"/>
            <a:ext cx="1562100" cy="17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7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17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6275" y="4786214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/>
              <a:t> </a:t>
            </a:r>
            <a:r>
              <a:rPr lang="en-US" sz="1200" dirty="0" smtClean="0"/>
              <a:t>Twitter </a:t>
            </a:r>
            <a:r>
              <a:rPr lang="en-US" sz="1200" dirty="0">
                <a:solidFill>
                  <a:srgbClr val="00B0F0"/>
                </a:solidFill>
              </a:rPr>
              <a:t>@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/>
              <a:t>, Facebook </a:t>
            </a:r>
            <a:r>
              <a:rPr lang="en-US" sz="1200" dirty="0">
                <a:solidFill>
                  <a:srgbClr val="00B0F0"/>
                </a:solidFill>
              </a:rPr>
              <a:t>/</a:t>
            </a:r>
            <a:r>
              <a:rPr lang="en-US" sz="1200" dirty="0" smtClean="0">
                <a:solidFill>
                  <a:srgbClr val="00B0F0"/>
                </a:solidFill>
              </a:rPr>
              <a:t>edurekaIN</a:t>
            </a:r>
            <a:r>
              <a:rPr lang="en-US" sz="1200" dirty="0" smtClean="0"/>
              <a:t>, use </a:t>
            </a:r>
            <a:r>
              <a:rPr lang="en-US" sz="1200" dirty="0" smtClean="0">
                <a:solidFill>
                  <a:srgbClr val="00B0F0"/>
                </a:solidFill>
              </a:rPr>
              <a:t>#askEdureka </a:t>
            </a:r>
            <a:r>
              <a:rPr lang="en-US" sz="1200" dirty="0" smtClean="0"/>
              <a:t>for Questions</a:t>
            </a:r>
          </a:p>
          <a:p>
            <a:pPr lvl="1"/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21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51" y="15412"/>
            <a:ext cx="3498527" cy="2119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15411"/>
            <a:ext cx="5624418" cy="211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113876"/>
            <a:ext cx="7668994" cy="172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22" y="2114550"/>
            <a:ext cx="1461333" cy="1720388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3817364"/>
            <a:ext cx="9098280" cy="13030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1852332"/>
            <a:ext cx="304800" cy="1143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971550"/>
            <a:ext cx="5105400" cy="1062202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3086100"/>
            <a:ext cx="7315200" cy="6858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477000" y="1123949"/>
            <a:ext cx="2209798" cy="826533"/>
            <a:chOff x="7075714" y="107621"/>
            <a:chExt cx="1763486" cy="547461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7075714" y="410452"/>
              <a:ext cx="1763486" cy="24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62626"/>
                  </a:solidFill>
                </a:rPr>
                <a:t>   www.edureka.in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2" descr="C:\Users\Edurekauser5\Desktop\losgo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75714" y="107621"/>
              <a:ext cx="1567543" cy="3582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4898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494266"/>
            <a:ext cx="5867400" cy="1477535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3" y="3829051"/>
            <a:ext cx="8229601" cy="28184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2000" y="1459657"/>
            <a:ext cx="2057400" cy="154305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3949032"/>
            <a:ext cx="457200" cy="725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494266"/>
            <a:ext cx="1583472" cy="97155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2" descr="C:\Users\Edurekauser5\Desktop\los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33350"/>
            <a:ext cx="2000248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34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 rotWithShape="1">
          <a:blip r:embed="rId3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187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8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4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"/>
            <a:ext cx="7068015" cy="62865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7303"/>
            <a:ext cx="4038600" cy="297859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7301"/>
            <a:ext cx="4038600" cy="297859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17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-1905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057400" y="971550"/>
            <a:ext cx="7010400" cy="3124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57200" y="1428750"/>
            <a:ext cx="914400" cy="914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2310750"/>
            <a:ext cx="8686800" cy="8217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1818565"/>
            <a:ext cx="8694000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9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171700"/>
            <a:ext cx="7543800" cy="16002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2400300"/>
            <a:ext cx="7010400" cy="12573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498585"/>
            <a:ext cx="4191000" cy="28575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1"/>
            <a:ext cx="3008313" cy="619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457200"/>
            <a:ext cx="5111750" cy="40005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76326"/>
            <a:ext cx="3008313" cy="286702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66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95263" y="3600450"/>
            <a:ext cx="4873752" cy="51435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3600451"/>
            <a:ext cx="4809244" cy="425054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628651"/>
            <a:ext cx="4873752" cy="285961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628652"/>
            <a:ext cx="2819400" cy="347768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96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3600450"/>
            <a:ext cx="5500800" cy="51435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71950"/>
            <a:ext cx="5486400" cy="4572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6/4/2015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93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311150"/>
            <a:ext cx="5029200" cy="3429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99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683373" y="4764109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Link</a:t>
            </a:r>
            <a:endParaRPr lang="en-IN" sz="1200" dirty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646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8100" y="438150"/>
            <a:ext cx="1562100" cy="17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2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17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466344" y="4829511"/>
            <a:ext cx="640080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050" dirty="0" smtClean="0">
                <a:solidFill>
                  <a:srgbClr val="262626"/>
                </a:solidFill>
              </a:rPr>
              <a:t> </a:t>
            </a:r>
            <a:r>
              <a:rPr lang="en-US" sz="1000" dirty="0" smtClean="0">
                <a:solidFill>
                  <a:srgbClr val="262626"/>
                </a:solidFill>
              </a:rPr>
              <a:t>Twitter </a:t>
            </a:r>
            <a:r>
              <a:rPr lang="en-US" sz="1000" dirty="0">
                <a:solidFill>
                  <a:srgbClr val="00B0F0"/>
                </a:solidFill>
              </a:rPr>
              <a:t>@</a:t>
            </a:r>
            <a:r>
              <a:rPr lang="en-US" sz="1000" dirty="0" smtClean="0">
                <a:solidFill>
                  <a:srgbClr val="00B0F0"/>
                </a:solidFill>
              </a:rPr>
              <a:t>edurekaIN</a:t>
            </a:r>
            <a:r>
              <a:rPr lang="en-US" sz="1000" dirty="0" smtClean="0">
                <a:solidFill>
                  <a:srgbClr val="262626"/>
                </a:solidFill>
              </a:rPr>
              <a:t>, Facebook 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smtClean="0">
                <a:solidFill>
                  <a:srgbClr val="00B0F0"/>
                </a:solidFill>
              </a:rPr>
              <a:t>edurekaIN</a:t>
            </a:r>
            <a:r>
              <a:rPr lang="en-US" sz="1000" dirty="0" smtClean="0">
                <a:solidFill>
                  <a:srgbClr val="262626"/>
                </a:solidFill>
              </a:rPr>
              <a:t>, use </a:t>
            </a:r>
            <a:r>
              <a:rPr lang="en-US" sz="1000" dirty="0" smtClean="0">
                <a:solidFill>
                  <a:srgbClr val="00B0F0"/>
                </a:solidFill>
              </a:rPr>
              <a:t>#askEdureka </a:t>
            </a:r>
            <a:r>
              <a:rPr lang="en-US" sz="1000" dirty="0" smtClean="0">
                <a:solidFill>
                  <a:srgbClr val="262626"/>
                </a:solidFill>
              </a:rPr>
              <a:t>for Questions</a:t>
            </a:r>
          </a:p>
          <a:p>
            <a:pPr lvl="1"/>
            <a:endParaRPr lang="en-US" sz="1050" dirty="0">
              <a:solidFill>
                <a:srgbClr val="595959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2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5715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666749"/>
            <a:ext cx="4286250" cy="44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950" y="142280"/>
            <a:ext cx="8403020" cy="514350"/>
          </a:xfrm>
        </p:spPr>
        <p:txBody>
          <a:bodyPr anchor="ctr" anchorCtr="0">
            <a:normAutofit/>
          </a:bodyPr>
          <a:lstStyle>
            <a:lvl1pPr algn="l">
              <a:defRPr sz="2600" b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On-line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and Assignment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 on Large Data Set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sp>
        <p:nvSpPr>
          <p:cNvPr id="1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7" descr="edureka logol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6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/>
          </p:cNvGrpSpPr>
          <p:nvPr userDrawn="1"/>
        </p:nvGrpSpPr>
        <p:grpSpPr bwMode="auto">
          <a:xfrm>
            <a:off x="722070" y="2258039"/>
            <a:ext cx="2601913" cy="2371712"/>
            <a:chOff x="684209" y="1762202"/>
            <a:chExt cx="2804581" cy="2175717"/>
          </a:xfrm>
        </p:grpSpPr>
        <p:sp>
          <p:nvSpPr>
            <p:cNvPr id="18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800"/>
              <a:endParaRPr lang="en-IN" dirty="0">
                <a:solidFill>
                  <a:srgbClr val="262626"/>
                </a:solidFill>
              </a:endParaRPr>
            </a:p>
          </p:txBody>
        </p:sp>
        <p:sp>
          <p:nvSpPr>
            <p:cNvPr id="19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800"/>
              <a:endParaRPr lang="en-US" dirty="0">
                <a:solidFill>
                  <a:srgbClr val="262626"/>
                </a:solidFill>
              </a:endParaRPr>
            </a:p>
          </p:txBody>
        </p:sp>
      </p:grp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4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8750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w it work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56714" y="574982"/>
          <a:ext cx="6059016" cy="44577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533400" y="742950"/>
            <a:ext cx="965632" cy="4114800"/>
            <a:chOff x="533400" y="895350"/>
            <a:chExt cx="965632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14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60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8" y="743186"/>
            <a:ext cx="6624736" cy="4161000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5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2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5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0"/>
          <p:cNvSpPr txBox="1"/>
          <p:nvPr userDrawn="1"/>
        </p:nvSpPr>
        <p:spPr>
          <a:xfrm>
            <a:off x="6705600" y="4795064"/>
            <a:ext cx="2613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www.edureka.in/python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1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57400"/>
            <a:ext cx="7010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371368" y="4356249"/>
            <a:ext cx="772633" cy="822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2"/>
            <a:ext cx="3238500" cy="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0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6896100" y="4803978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www.edureka.co/python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051"/>
            <a:ext cx="9144000" cy="5143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26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7745" y="1112392"/>
            <a:ext cx="7128509" cy="1288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223506" y="4840833"/>
            <a:ext cx="1668145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IN" spc="-5" dirty="0" smtClean="0"/>
              <a:t>ww</a:t>
            </a:r>
            <a:r>
              <a:rPr lang="en-IN" spc="-40" dirty="0" smtClean="0"/>
              <a:t>w</a:t>
            </a:r>
            <a:r>
              <a:rPr lang="en-IN" spc="-5" dirty="0" smtClean="0"/>
              <a:t>.edureka.</a:t>
            </a:r>
            <a:r>
              <a:rPr lang="en-IN" dirty="0" smtClean="0"/>
              <a:t>in/python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edureka logol.jpg"/>
          <p:cNvPicPr>
            <a:picLocks noChangeAspect="1"/>
          </p:cNvPicPr>
          <p:nvPr userDrawn="1"/>
        </p:nvPicPr>
        <p:blipFill rotWithShape="1">
          <a:blip r:embed="rId8" cstate="print"/>
          <a:srcRect b="11556"/>
          <a:stretch/>
        </p:blipFill>
        <p:spPr>
          <a:xfrm>
            <a:off x="7277088" y="209550"/>
            <a:ext cx="1714512" cy="38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50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6/4/2015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10"/>
          <p:cNvSpPr txBox="1"/>
          <p:nvPr userDrawn="1"/>
        </p:nvSpPr>
        <p:spPr>
          <a:xfrm>
            <a:off x="34925" y="485358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876801" y="4804689"/>
            <a:ext cx="428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www.edureka.co/android-development-certification-course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 descr="edureka logol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14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8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83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edureka.co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edureka.co/pyth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85" y="366437"/>
            <a:ext cx="1992030" cy="1962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2306659"/>
            <a:ext cx="6328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Castellar" panose="020A0402060406010301" pitchFamily="18" charset="0"/>
              </a:rPr>
              <a:t>Power of Python with </a:t>
            </a:r>
            <a:r>
              <a:rPr lang="en-IN" sz="2000" b="1" dirty="0" err="1" smtClean="0">
                <a:latin typeface="Castellar" panose="020A0402060406010301" pitchFamily="18" charset="0"/>
              </a:rPr>
              <a:t>bigdata</a:t>
            </a:r>
            <a:endParaRPr lang="en-IN" sz="2000" b="1" dirty="0">
              <a:latin typeface="Castellar" panose="020A0402060406010301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372" y="3181350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For Queries: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Post on Twitter @edurekaIN: </a:t>
            </a:r>
            <a:r>
              <a:rPr lang="en-US" sz="1400" dirty="0" smtClean="0">
                <a:solidFill>
                  <a:srgbClr val="00B0F0"/>
                </a:solidFill>
              </a:rPr>
              <a:t>#askEdureka</a:t>
            </a:r>
          </a:p>
          <a:p>
            <a:r>
              <a:rPr lang="en-US" sz="1400" dirty="0" smtClean="0"/>
              <a:t>Post on Facebook </a:t>
            </a:r>
            <a:r>
              <a:rPr lang="en-US" sz="1400" dirty="0" smtClean="0">
                <a:solidFill>
                  <a:srgbClr val="00B0F0"/>
                </a:solidFill>
              </a:rPr>
              <a:t>/edurekaIN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7400" y="3181350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0" y="2706769"/>
            <a:ext cx="79488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Mastering Python course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http://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www.edureka.co/python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91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Hadoop and MapReduce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1309628"/>
            <a:ext cx="3835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685766" algn="l"/>
              </a:tabLst>
            </a:pPr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is a system for large scale data </a:t>
            </a: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processing</a:t>
            </a:r>
            <a:endParaRPr lang="en-US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It has two main components:</a:t>
            </a:r>
          </a:p>
          <a:p>
            <a:pPr marL="285736" indent="-285736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685766" algn="l"/>
              </a:tabLst>
            </a:pPr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HDFS – Hadoop Distributed File System (Storage)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Distributed across “nodes”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Natively redundant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NameNode tracks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locations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36" indent="-285736">
              <a:lnSpc>
                <a:spcPct val="150000"/>
              </a:lnSpc>
              <a:buFont typeface="Symbol" panose="05050102010706020507" pitchFamily="18" charset="2"/>
              <a:buChar char="®"/>
              <a:tabLst>
                <a:tab pos="685766" algn="l"/>
              </a:tabLst>
            </a:pPr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MapReduce </a:t>
            </a:r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(Processing) 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Splits a task across processors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“near” the data &amp; assembles results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Self-Healing, High Bandwidth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Clustered storage</a:t>
            </a:r>
          </a:p>
          <a:p>
            <a:pPr marL="534962" indent="-261926">
              <a:buFont typeface="Tahoma" panose="020B0604030504040204" pitchFamily="34" charset="0"/>
              <a:buChar char="»"/>
              <a:tabLst>
                <a:tab pos="685766" algn="l"/>
              </a:tabLst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Job Tracker 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manages the Task Trackers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4400" y="1547570"/>
            <a:ext cx="3003321" cy="2266985"/>
            <a:chOff x="5823870" y="1248782"/>
            <a:chExt cx="3003321" cy="2266985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7516570" y="2112124"/>
              <a:ext cx="625429" cy="79215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6512731" y="2133631"/>
              <a:ext cx="704849" cy="7898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 bwMode="auto">
            <a:xfrm>
              <a:off x="6512731" y="2690813"/>
              <a:ext cx="1688928" cy="824954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Map-Reduce</a:t>
              </a:r>
              <a:endPara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823870" y="1248782"/>
              <a:ext cx="920750" cy="920750"/>
              <a:chOff x="5940425" y="1174843"/>
              <a:chExt cx="920750" cy="92075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5940425" y="1174843"/>
                <a:ext cx="920750" cy="920750"/>
              </a:xfrm>
              <a:prstGeom prst="ellipse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TextBox 1"/>
              <p:cNvSpPr txBox="1">
                <a:spLocks noChangeArrowheads="1"/>
              </p:cNvSpPr>
              <p:nvPr/>
            </p:nvSpPr>
            <p:spPr bwMode="auto">
              <a:xfrm>
                <a:off x="6101040" y="1448183"/>
                <a:ext cx="59055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sz="2000" dirty="0">
                    <a:latin typeface="Tahoma" panose="020B0604030504040204" pitchFamily="34" charset="0"/>
                    <a:cs typeface="Tahoma" panose="020B0604030504040204" pitchFamily="34" charset="0"/>
                  </a:rPr>
                  <a:t>Key</a:t>
                </a:r>
                <a:endParaRPr lang="en-IN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906441" y="1248782"/>
              <a:ext cx="920750" cy="920750"/>
              <a:chOff x="7766050" y="1200150"/>
              <a:chExt cx="920750" cy="920750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766050" y="1200150"/>
                <a:ext cx="920750" cy="92075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3" name="TextBox 32"/>
              <p:cNvSpPr txBox="1">
                <a:spLocks noChangeArrowheads="1"/>
              </p:cNvSpPr>
              <p:nvPr/>
            </p:nvSpPr>
            <p:spPr bwMode="auto">
              <a:xfrm>
                <a:off x="7859713" y="1460500"/>
                <a:ext cx="7953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sz="2000" dirty="0">
                    <a:latin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  <a:endParaRPr lang="en-IN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2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043" y="1123950"/>
            <a:ext cx="7128509" cy="1107996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Data Cleansing / Preparation</a:t>
            </a:r>
            <a:r>
              <a:rPr lang="en-US" sz="1200" b="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Writing Map Reduce Using Python</a:t>
            </a:r>
            <a:r>
              <a:rPr lang="en-US" sz="1200" b="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Leveraging Analytical power of Python on Big Data Set.</a:t>
            </a:r>
          </a:p>
          <a:p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Why Python is popular with Big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06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Demo: Data Preparation /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71550"/>
            <a:ext cx="7128509" cy="738664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Extracting Data from JSON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r>
              <a:rPr lang="en-US" sz="1200" b="0" dirty="0">
                <a:solidFill>
                  <a:schemeClr val="tx1"/>
                </a:solidFill>
              </a:rPr>
              <a:t>	- Extract Data from Complex JSON for further processing.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09600" y="1602438"/>
            <a:ext cx="712850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400" b="1">
                <a:solidFill>
                  <a:schemeClr val="bg1"/>
                </a:solidFill>
                <a:latin typeface="Tahoma"/>
                <a:ea typeface="+mn-ea"/>
                <a:cs typeface="Tahom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1200" b="0" kern="0" dirty="0" smtClean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kern="0" dirty="0" smtClean="0">
                <a:solidFill>
                  <a:schemeClr val="tx1"/>
                </a:solidFill>
              </a:rPr>
              <a:t>Stop word analysis for text analytics</a:t>
            </a:r>
          </a:p>
          <a:p>
            <a:endParaRPr lang="en-US" sz="1200" b="0" kern="0" dirty="0" smtClean="0">
              <a:solidFill>
                <a:schemeClr val="tx1"/>
              </a:solidFill>
            </a:endParaRPr>
          </a:p>
          <a:p>
            <a:r>
              <a:rPr lang="en-US" sz="1200" b="0" kern="0" dirty="0" smtClean="0">
                <a:solidFill>
                  <a:schemeClr val="tx1"/>
                </a:solidFill>
              </a:rPr>
              <a:t>	- Remove stop words from a text Paragraph for further processing.</a:t>
            </a:r>
          </a:p>
          <a:p>
            <a:endParaRPr lang="en-US" sz="1200" b="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5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Demo: Word Count using Hadoop Streaming API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84127" y="870287"/>
            <a:ext cx="7678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 algn="just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The example shows the simple word count application written in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</a:p>
          <a:p>
            <a:pPr marL="266687" indent="-266687" algn="just">
              <a:buFont typeface="Symbol" panose="05050102010706020507" pitchFamily="18" charset="2"/>
              <a:buChar char="®"/>
            </a:pP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We shall use Hadoop Streaming APIs to run MapReduce code written in Python</a:t>
            </a:r>
          </a:p>
          <a:p>
            <a:pPr marL="266687" indent="-266687" algn="just">
              <a:buFont typeface="Symbol" panose="05050102010706020507" pitchFamily="18" charset="2"/>
              <a:buChar char="®"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Word Count application can be used to index text documents/files for a given “search query” </a:t>
            </a: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 descr="Hadoop-pyth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25515"/>
            <a:ext cx="3634110" cy="26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PyDoop – Hadoop with Python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1684188"/>
            <a:ext cx="5257800" cy="271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package provides a Python API for Hadoop MapReduce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HDFS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has several advantages over Hadoop’s built-in solutions for Python programming, i.e., Hadoop Streaming and Jython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One of the biggest advantage of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is it’s 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HDFS API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 This allows you to connect to an HDFS installation, read and write files, and get information on files, directories and global file system properties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MapReduce API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of PyDoop allows you to solve many complex problems with minimal programming efforts. Advance MapReduce concepts such as ‘Counters’ and ‘Record Readers’  can be implemented in Python using PyDoop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5550"/>
            <a:ext cx="2286000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890885"/>
            <a:ext cx="817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Python can be used to write Hadoop MapReduce programs and applications to access HDFS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API for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Hadoop with </a:t>
            </a:r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package</a:t>
            </a: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Demo: Writing Hive UDFs using 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209" y="1123950"/>
            <a:ext cx="7128509" cy="184666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b="0" dirty="0" smtClean="0">
                <a:solidFill>
                  <a:schemeClr val="tx1"/>
                </a:solidFill>
              </a:rPr>
              <a:t>Hive </a:t>
            </a:r>
            <a:r>
              <a:rPr lang="en-IN" sz="1200" b="0" dirty="0">
                <a:solidFill>
                  <a:schemeClr val="tx1"/>
                </a:solidFill>
              </a:rPr>
              <a:t>UDF (User Defined Function) to  convert the </a:t>
            </a:r>
            <a:r>
              <a:rPr lang="en-IN" sz="1200" b="0" dirty="0" err="1">
                <a:solidFill>
                  <a:schemeClr val="tx1"/>
                </a:solidFill>
              </a:rPr>
              <a:t>unixdate</a:t>
            </a:r>
            <a:r>
              <a:rPr lang="en-IN" sz="1200" b="0" dirty="0">
                <a:solidFill>
                  <a:schemeClr val="tx1"/>
                </a:solidFill>
              </a:rPr>
              <a:t> to </a:t>
            </a:r>
            <a:r>
              <a:rPr lang="en-IN" sz="1200" b="0" dirty="0" err="1">
                <a:solidFill>
                  <a:schemeClr val="tx1"/>
                </a:solidFill>
              </a:rPr>
              <a:t>weekofday</a:t>
            </a:r>
            <a:r>
              <a:rPr lang="en-IN" sz="1200" b="0" dirty="0">
                <a:solidFill>
                  <a:schemeClr val="tx1"/>
                </a:solidFill>
              </a:rPr>
              <a:t>[1-7]</a:t>
            </a:r>
          </a:p>
        </p:txBody>
      </p:sp>
    </p:spTree>
    <p:extLst>
      <p:ext uri="{BB962C8B-B14F-4D97-AF65-F5344CB8AC3E}">
        <p14:creationId xmlns:p14="http://schemas.microsoft.com/office/powerpoint/2010/main" val="61772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Demo: Python NLTK on Hadoop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71550"/>
            <a:ext cx="7128509" cy="738664"/>
          </a:xfrm>
        </p:spPr>
        <p:txBody>
          <a:bodyPr/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Leveraging Analytical power of Python on Big Data Set. (MR + NLTK)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b="0" dirty="0">
                <a:solidFill>
                  <a:schemeClr val="tx1"/>
                </a:solidFill>
              </a:rPr>
              <a:t>Perform stop word removal using Map Reduce.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Python and Data Science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686299" y="2020402"/>
            <a:ext cx="3429001" cy="199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is an excellent choice for Data Scientist to do his day-to-day activities as it provides libraries to do all these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things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has a diverse range of open source libraries for just about everything that a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Scientist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does in his day-to-day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work 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and most of its libraries are both </a:t>
            </a:r>
            <a:r>
              <a:rPr lang="en-IN" sz="1200" b="1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open source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free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81915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day-to-day tasks of a data scientist involves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many interrelated but different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activities such as accessing and manipulating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data, computing statistics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, creating visual reports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 that data,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building predictive and explanatory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models,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evaluating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these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models on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additional data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, integrating models into production systems, etc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9" y="1598451"/>
            <a:ext cx="4045940" cy="3165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939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SciPy.org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819150"/>
            <a:ext cx="821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SciPy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(pronounced “Sigh Pie”) is a Python-based ecosystem of open-source software for mathematics, science, and engineering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146" y="1809750"/>
            <a:ext cx="8565706" cy="2266950"/>
            <a:chOff x="685800" y="1714270"/>
            <a:chExt cx="8565706" cy="2266950"/>
          </a:xfrm>
        </p:grpSpPr>
        <p:grpSp>
          <p:nvGrpSpPr>
            <p:cNvPr id="13" name="Group 12"/>
            <p:cNvGrpSpPr/>
            <p:nvPr/>
          </p:nvGrpSpPr>
          <p:grpSpPr>
            <a:xfrm>
              <a:off x="685800" y="1809750"/>
              <a:ext cx="2977323" cy="2162175"/>
              <a:chOff x="1066800" y="1657350"/>
              <a:chExt cx="2977323" cy="216217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800" y="1657350"/>
                <a:ext cx="1066800" cy="2162175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2133600" y="1756886"/>
                <a:ext cx="1910523" cy="2034064"/>
                <a:chOff x="2133600" y="1756886"/>
                <a:chExt cx="1910523" cy="203406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2146453" y="1756886"/>
                  <a:ext cx="1799788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u="sng" dirty="0" smtClean="0">
                      <a:solidFill>
                        <a:srgbClr val="0070C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NumPy</a:t>
                  </a:r>
                </a:p>
                <a:p>
                  <a:r>
                    <a:rPr lang="en-US" sz="1400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Base N-dimensional </a:t>
                  </a:r>
                </a:p>
                <a:p>
                  <a:r>
                    <a:rPr lang="en-US" sz="14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</a:t>
                  </a:r>
                  <a:r>
                    <a:rPr lang="en-US" sz="1400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rray package</a:t>
                  </a:r>
                  <a:endPara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133600" y="3052286"/>
                  <a:ext cx="1910523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0070C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IPython</a:t>
                  </a:r>
                </a:p>
                <a:p>
                  <a:r>
                    <a:rPr lang="en-US" sz="1400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Enhanced Interactive </a:t>
                  </a:r>
                </a:p>
                <a:p>
                  <a:r>
                    <a:rPr lang="en-US" sz="1400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Console</a:t>
                  </a:r>
                  <a:endPara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663123" y="1931721"/>
              <a:ext cx="2885906" cy="2011629"/>
              <a:chOff x="3663123" y="1931721"/>
              <a:chExt cx="2885906" cy="201162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3123" y="1931721"/>
                <a:ext cx="954184" cy="2011629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601700" y="1931721"/>
                <a:ext cx="17997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SciPy library</a:t>
                </a:r>
              </a:p>
              <a:p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Base N-dimensional </a:t>
                </a:r>
              </a:p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rray package</a:t>
                </a:r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98623" y="3257550"/>
                <a:ext cx="19504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Sympy</a:t>
                </a:r>
              </a:p>
              <a:p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Symbolic mathematics</a:t>
                </a:r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7534" y="1714270"/>
              <a:ext cx="986995" cy="226695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533993" y="1890006"/>
              <a:ext cx="170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Matplotlib</a:t>
              </a:r>
            </a:p>
            <a:p>
              <a:r>
                <a:rPr lang="en-US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Comprehensive 2D Plotting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49600" y="3109206"/>
              <a:ext cx="170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pandas</a:t>
              </a:r>
            </a:p>
            <a:p>
              <a:r>
                <a:rPr lang="en-US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structures and analysis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93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Demo: Zombie Invasion Model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483209" y="940296"/>
            <a:ext cx="8039842" cy="3231654"/>
            <a:chOff x="483209" y="819150"/>
            <a:chExt cx="8039842" cy="3231654"/>
          </a:xfrm>
        </p:grpSpPr>
        <p:sp>
          <p:nvSpPr>
            <p:cNvPr id="14" name="TextBox 13"/>
            <p:cNvSpPr txBox="1"/>
            <p:nvPr/>
          </p:nvSpPr>
          <p:spPr>
            <a:xfrm>
              <a:off x="483209" y="819150"/>
              <a:ext cx="8039842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This is a lighthearted example, a system of ODEs(Ordinary differential equations) can be used to model a "zombie invasion", using the equations specified by Philip Munz</a:t>
              </a:r>
              <a:r>
                <a:rPr lang="en-IN" sz="1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. </a:t>
              </a:r>
            </a:p>
            <a:p>
              <a:endPara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IN" sz="1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The </a:t>
              </a:r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system is given as:</a:t>
              </a:r>
            </a:p>
            <a:p>
              <a:endParaRPr lang="en-IN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dS/dt = P - B*S*Z - d*S</a:t>
              </a:r>
            </a:p>
            <a:p>
              <a:endParaRPr lang="en-IN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dZ/dt = B*S*Z + G*R - A*S*Z</a:t>
              </a:r>
            </a:p>
            <a:p>
              <a:endParaRPr lang="en-IN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dR/dt = d*S + A*S*Z - G*</a:t>
              </a:r>
              <a:r>
                <a:rPr lang="en-IN" sz="1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endParaRPr lang="en-IN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IN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There are three scenarios given in the program to show how Zombie Apocalypse vary with different initial conditions.</a:t>
              </a:r>
            </a:p>
            <a:p>
              <a:endParaRPr lang="en-IN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IN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This involves solving a system of first order ODEs given by: dy/dt = f(y, t) Where y = [S, Z, R].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95600" y="1473934"/>
              <a:ext cx="506804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Where: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S: the number of susceptible 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victims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Z: the number of 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zombies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R: the number of people "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killed”</a:t>
              </a:r>
            </a:p>
            <a:p>
              <a:pPr algn="just"/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P: the population birth 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rate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d: the chance of a natural 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death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B: the chance the "zombie disease" is transmitted (an alive person becomes a zombie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G: the chance a dead person is resurrected into a </a:t>
              </a:r>
              <a:r>
                <a:rPr lang="en-IN" sz="10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zombie</a:t>
              </a:r>
              <a:endParaRPr lang="en-IN" sz="10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just"/>
              <a:r>
                <a:rPr lang="en-IN" sz="10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A: the chance a zombie is totally destroyed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14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87561"/>
            <a:ext cx="325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to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</a:rPr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08" y="1047750"/>
            <a:ext cx="6553200" cy="143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Python is popular with </a:t>
            </a:r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Bigdata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use Python in </a:t>
            </a:r>
            <a:r>
              <a:rPr lang="en-US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Bigdata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helps to do Analytics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is trending for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is in terms of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Python Pandas – Data Frames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2950"/>
            <a:ext cx="8224217" cy="4035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29258"/>
          <a:stretch/>
        </p:blipFill>
        <p:spPr>
          <a:xfrm>
            <a:off x="1371600" y="1647825"/>
            <a:ext cx="61722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8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/>
              <a:t>Demo : Python Pandas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5400" y="1790829"/>
            <a:ext cx="7331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top 5 rated movies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064" y="895350"/>
            <a:ext cx="7331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 huge movie data-set (movie rating, user details etc. ) that is being collected now a days,  we need to do the below analysis:</a:t>
            </a:r>
          </a:p>
          <a:p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http://www.ds-russia.ru/img/promo/contex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53" y="172634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mondrus.com/images/market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53" y="2743081"/>
            <a:ext cx="542925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ezhost365.com/img/uptim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53" y="38455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295400" y="2876044"/>
            <a:ext cx="7331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the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5 movies rated across age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groups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3935641"/>
            <a:ext cx="7331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on </a:t>
            </a: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movies do women and men most disagree on?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5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66928" y="133099"/>
            <a:ext cx="8403020" cy="5143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How it Works?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0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69728" y="154425"/>
            <a:ext cx="5497672" cy="61405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262626"/>
                </a:solidFill>
              </a:rPr>
              <a:t>Course Topics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020" y="979584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 with Python</a:t>
            </a:r>
            <a:r>
              <a:rPr lang="en-IN" sz="1200" b="1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b="1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b="1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Sequences and File Operations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Dive - Functions, Sorting, Errors and Exception Handling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Expressions, its Packages and Object Oriented Programming in Python</a:t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Debugging, Databases and Project Skeletons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819150"/>
            <a:ext cx="4191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Using Python – I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endParaRPr lang="en-IN" sz="1200" b="1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7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Using Python </a:t>
            </a: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II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Hadoop </a:t>
            </a:r>
          </a:p>
          <a:p>
            <a:pPr lvl="1"/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 smtClean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9 </a:t>
            </a: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and Python </a:t>
            </a:r>
          </a:p>
          <a:p>
            <a:pPr lvl="1"/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Tahoma" panose="020B0604030504040204" pitchFamily="34" charset="0"/>
              <a:buChar char="»"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Scraping using Python and Project Work 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3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Why Python?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95550"/>
            <a:ext cx="1992030" cy="1962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020" y="914221"/>
            <a:ext cx="772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Python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 great language for the beginner programmers since it is easy-to-learn and easy-to-maintain.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Python’s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biggest strength is that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bulk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of it’s library is </a:t>
            </a:r>
            <a:r>
              <a:rPr lang="en-IN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portable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. It also supports </a:t>
            </a:r>
            <a:r>
              <a:rPr lang="en-IN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GUI Programming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and can be used to create Applications portable on Mac, Windows and Unix X-Windows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system.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With libraries like </a:t>
            </a:r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PyDoop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and </a:t>
            </a:r>
            <a:r>
              <a:rPr lang="en-IN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SciPy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it</a:t>
            </a:r>
            <a:r>
              <a:rPr lang="fr-FR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 a dream come true for Big Data Analytics.</a:t>
            </a:r>
          </a:p>
        </p:txBody>
      </p:sp>
    </p:spTree>
    <p:extLst>
      <p:ext uri="{BB962C8B-B14F-4D97-AF65-F5344CB8AC3E}">
        <p14:creationId xmlns:p14="http://schemas.microsoft.com/office/powerpoint/2010/main" val="36802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Growing Interest in Python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47750"/>
            <a:ext cx="6224357" cy="3591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4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Demo: Web Scraping using Python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53831" y="895350"/>
            <a:ext cx="7623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This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example demonstrates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how to scrape basic financial data from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IMDB webpage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We shall use open source web scraping framework for Python called  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eautiful Soup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to crawl and extract data from webpages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Scraping is used for a wide range of purposes, from data mining to monitoring and automated testing</a:t>
            </a: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3209" y="217551"/>
            <a:ext cx="8177580" cy="400110"/>
          </a:xfrm>
        </p:spPr>
        <p:txBody>
          <a:bodyPr/>
          <a:lstStyle/>
          <a:p>
            <a:r>
              <a:rPr lang="en-US" dirty="0" smtClean="0"/>
              <a:t>Demo: Collecting Tweets using Python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66950"/>
            <a:ext cx="2209800" cy="2209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" y="946487"/>
            <a:ext cx="8211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 algn="just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This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example demonstrates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how to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extract historical tweets for a particular brand like “nike” or “apple”</a:t>
            </a:r>
          </a:p>
          <a:p>
            <a:pPr marL="171450" indent="-171450" algn="just">
              <a:buFont typeface="Symbol" panose="05050102010706020507" pitchFamily="18" charset="2"/>
              <a:buChar char="®"/>
            </a:pP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We shall make a REST API call to twitter to extract tweets</a:t>
            </a:r>
          </a:p>
          <a:p>
            <a:pPr marL="266687" indent="-266687" algn="just">
              <a:buFont typeface="Symbol" panose="05050102010706020507" pitchFamily="18" charset="2"/>
              <a:buChar char="®"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 algn="just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This data can be further used to perform sentiment analysis for a particular brand on Twitter</a:t>
            </a: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174307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Big Data</a:t>
            </a:r>
            <a:endParaRPr lang="en-US" sz="2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1743492"/>
            <a:ext cx="3405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Lots of Data (Terabytes or Petabytes)</a:t>
            </a:r>
          </a:p>
          <a:p>
            <a:pPr marL="266687" indent="-266687">
              <a:buFont typeface="Symbol" panose="05050102010706020507" pitchFamily="18" charset="2"/>
              <a:buChar char="®"/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Big data is the term for a collection of data sets so </a:t>
            </a:r>
            <a:r>
              <a:rPr lang="en-IN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large and complex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that it becomes </a:t>
            </a:r>
            <a:r>
              <a:rPr lang="en-IN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difficult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to process using on-hand database management tools or traditional data processing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applications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66687" indent="-266687">
              <a:buFont typeface="Symbol" panose="05050102010706020507" pitchFamily="18" charset="2"/>
              <a:buChar char="®"/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The challenges include </a:t>
            </a:r>
            <a:r>
              <a:rPr lang="en-IN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capture, curation, storage, search, sharing, transfer, analysis, and </a:t>
            </a:r>
            <a:r>
              <a:rPr lang="en-IN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visualization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3950" y="1006870"/>
            <a:ext cx="4319050" cy="3393680"/>
            <a:chOff x="4600507" y="851990"/>
            <a:chExt cx="4319050" cy="3091059"/>
          </a:xfrm>
        </p:grpSpPr>
        <p:grpSp>
          <p:nvGrpSpPr>
            <p:cNvPr id="8" name="Group 7"/>
            <p:cNvGrpSpPr/>
            <p:nvPr/>
          </p:nvGrpSpPr>
          <p:grpSpPr>
            <a:xfrm>
              <a:off x="4600507" y="1443793"/>
              <a:ext cx="1599273" cy="931111"/>
              <a:chOff x="129763" y="1924050"/>
              <a:chExt cx="2035087" cy="1184846"/>
            </a:xfrm>
          </p:grpSpPr>
          <p:pic>
            <p:nvPicPr>
              <p:cNvPr id="38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763" y="1924050"/>
                <a:ext cx="1003265" cy="64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8" y="2039925"/>
                <a:ext cx="1661612" cy="1068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5927375" y="851990"/>
              <a:ext cx="1951057" cy="1166270"/>
              <a:chOff x="2413919" y="1260883"/>
              <a:chExt cx="2478282" cy="1481426"/>
            </a:xfrm>
          </p:grpSpPr>
          <p:pic>
            <p:nvPicPr>
              <p:cNvPr id="34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3919" y="1557463"/>
                <a:ext cx="1003265" cy="64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7394" y="1673338"/>
                <a:ext cx="1661612" cy="1068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3827" y="1260883"/>
                <a:ext cx="1003265" cy="64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936" y="1557463"/>
                <a:ext cx="1003265" cy="64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7322269" y="1612830"/>
              <a:ext cx="1597288" cy="981108"/>
              <a:chOff x="3741194" y="2383604"/>
              <a:chExt cx="2233698" cy="1372013"/>
            </a:xfrm>
          </p:grpSpPr>
          <p:pic>
            <p:nvPicPr>
              <p:cNvPr id="32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194" y="2686646"/>
                <a:ext cx="1661612" cy="1068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2649" y="2383604"/>
                <a:ext cx="1322243" cy="850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5951700" y="2721039"/>
              <a:ext cx="2274902" cy="1222010"/>
              <a:chOff x="2481928" y="3561699"/>
              <a:chExt cx="2714548" cy="1458174"/>
            </a:xfrm>
          </p:grpSpPr>
          <p:pic>
            <p:nvPicPr>
              <p:cNvPr id="29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7549" y="3847231"/>
                <a:ext cx="1310109" cy="842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1928" y="4177036"/>
                <a:ext cx="1310109" cy="842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211" y="3561699"/>
                <a:ext cx="1003265" cy="64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4660911" y="2396651"/>
              <a:ext cx="1616396" cy="1039882"/>
              <a:chOff x="561554" y="3530315"/>
              <a:chExt cx="1965163" cy="1264256"/>
            </a:xfrm>
          </p:grpSpPr>
          <p:pic>
            <p:nvPicPr>
              <p:cNvPr id="27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554" y="3530315"/>
                <a:ext cx="1310109" cy="842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http://www.pimero.com/en/images/menu_features/cloud.png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608" y="3951734"/>
                <a:ext cx="1310109" cy="842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5970880" y="1214574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cloud</a:t>
              </a:r>
              <a:endParaRPr lang="en-I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4992" y="1596007"/>
              <a:ext cx="605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tools</a:t>
              </a:r>
              <a:endParaRPr lang="en-I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27960" y="1898012"/>
              <a:ext cx="1295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statistics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74569" y="2688778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No SQL</a:t>
              </a:r>
              <a:endParaRPr lang="en-I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77666" y="3089296"/>
              <a:ext cx="10317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compression 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25268" y="1462707"/>
              <a:ext cx="1126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storage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94154" y="976166"/>
              <a:ext cx="686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support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20807" y="1254250"/>
              <a:ext cx="7184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database</a:t>
              </a:r>
              <a:endParaRPr lang="en-IN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52276" y="1829531"/>
              <a:ext cx="70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analize</a:t>
              </a:r>
              <a:endParaRPr lang="en-I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59022" y="2158246"/>
              <a:ext cx="10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information</a:t>
              </a:r>
              <a:endParaRPr lang="en-I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48107" y="3545242"/>
              <a:ext cx="986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terabytes</a:t>
              </a:r>
              <a:endParaRPr lang="en-I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75924" y="3246295"/>
              <a:ext cx="1087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processing</a:t>
              </a:r>
              <a:endParaRPr lang="en-I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1987" y="2908805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mobile</a:t>
              </a:r>
              <a:endParaRPr lang="en-I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67512" y="2218137"/>
              <a:ext cx="1338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IN" sz="2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174307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Un-Structured Data </a:t>
            </a:r>
            <a:r>
              <a:rPr lang="en-US" sz="2600" dirty="0">
                <a:latin typeface="+mj-lt"/>
              </a:rPr>
              <a:t>is Exploding </a:t>
            </a:r>
            <a:endParaRPr lang="en-IN" sz="2600" dirty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55204" y="971550"/>
            <a:ext cx="5964796" cy="2686050"/>
            <a:chOff x="1219200" y="971550"/>
            <a:chExt cx="5964796" cy="26860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971550"/>
              <a:ext cx="4219575" cy="268605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438775" y="2114550"/>
              <a:ext cx="1745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Complex, Unstructured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8774" y="2857844"/>
              <a:ext cx="847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Relational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800" y="3839349"/>
            <a:ext cx="7168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2500 exabytes of new information in 2012 with internet as primary driver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Digital universe grew by 62% last year to 800K petabytes and will grow to 1.2 “zettabytes” this year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24962"/>
            <a:ext cx="8177580" cy="400110"/>
          </a:xfrm>
        </p:spPr>
        <p:txBody>
          <a:bodyPr/>
          <a:lstStyle/>
          <a:p>
            <a:r>
              <a:rPr lang="en-US" dirty="0" smtClean="0"/>
              <a:t>Hadoop for Big Data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03238" y="895350"/>
            <a:ext cx="8107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Apache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Hadoop is a </a:t>
            </a:r>
            <a:r>
              <a:rPr lang="en-IN" sz="1200" b="1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framework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that allows for the distributed processing of large data sets across clusters of commodity computers using a simple programming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model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It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is an </a:t>
            </a:r>
            <a:r>
              <a:rPr lang="en-IN" sz="1200" b="1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Open-source Data Management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with scale-out storage &amp; distributed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processing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 descr="download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69" y="1996625"/>
            <a:ext cx="3914201" cy="25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8744</TotalTime>
  <Words>1196</Words>
  <Application>Microsoft Office PowerPoint</Application>
  <PresentationFormat>On-screen Show (16:9)</PresentationFormat>
  <Paragraphs>199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Castellar</vt:lpstr>
      <vt:lpstr>Georgia</vt:lpstr>
      <vt:lpstr>Symbol</vt:lpstr>
      <vt:lpstr>Tahoma</vt:lpstr>
      <vt:lpstr>Office Theme</vt:lpstr>
      <vt:lpstr>3_Brain4ce_course_template</vt:lpstr>
      <vt:lpstr>Brain4ce_course_template</vt:lpstr>
      <vt:lpstr>1_Brain4ce_course_template</vt:lpstr>
      <vt:lpstr>2_Brain4ce_course_template</vt:lpstr>
      <vt:lpstr>PowerPoint Presentation</vt:lpstr>
      <vt:lpstr>PowerPoint Presentation</vt:lpstr>
      <vt:lpstr>Why Python?</vt:lpstr>
      <vt:lpstr>Growing Interest in Python</vt:lpstr>
      <vt:lpstr>Demo: Web Scraping using Python</vt:lpstr>
      <vt:lpstr>Demo: Collecting Tweets using Python</vt:lpstr>
      <vt:lpstr>PowerPoint Presentation</vt:lpstr>
      <vt:lpstr>PowerPoint Presentation</vt:lpstr>
      <vt:lpstr>Hadoop for Big Data</vt:lpstr>
      <vt:lpstr>Hadoop and MapReduce</vt:lpstr>
      <vt:lpstr>Why Python is popular with Big data</vt:lpstr>
      <vt:lpstr>Demo: Data Preparation / Cleaning</vt:lpstr>
      <vt:lpstr>Demo: Word Count using Hadoop Streaming API</vt:lpstr>
      <vt:lpstr>PyDoop – Hadoop with Python</vt:lpstr>
      <vt:lpstr>Demo: Writing Hive UDFs using Python</vt:lpstr>
      <vt:lpstr>Demo: Python NLTK on Hadoop</vt:lpstr>
      <vt:lpstr>Python and Data Science</vt:lpstr>
      <vt:lpstr>SciPy.org</vt:lpstr>
      <vt:lpstr>Demo: Zombie Invasion Model</vt:lpstr>
      <vt:lpstr>Python Pandas – Data Frames</vt:lpstr>
      <vt:lpstr>Demo : Python Pandas</vt:lpstr>
      <vt:lpstr>How it Works?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Garima-Lori</dc:creator>
  <cp:lastModifiedBy>Awanish</cp:lastModifiedBy>
  <cp:revision>463</cp:revision>
  <dcterms:created xsi:type="dcterms:W3CDTF">2014-04-08T18:42:20Z</dcterms:created>
  <dcterms:modified xsi:type="dcterms:W3CDTF">2015-06-04T12:31:09Z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2014-01-26T00:00:00Z</vt:filetime>
  </property>
  <property fmtid="{D5CDD505-2E9C-101B-9397-08002B2CF9AE}" pid="3" name="LastSaved">
    <vt:filetime>2014-04-08T00:00:00Z</vt:filetime>
  </property>
</Properties>
</file>